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 Condensed" panose="02000000000000000000" pitchFamily="2" charset="0"/>
      <p:regular r:id="rId15"/>
      <p:bold r:id="rId16"/>
    </p:embeddedFont>
    <p:embeddedFont>
      <p:font typeface="Roboto Condensed Bold" panose="02000000000000000000" pitchFamily="2" charset="0"/>
      <p:bold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70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Arquitetura Cliente-Servidor: Fundamentos Essenciais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Este material explora os conceitos fundamentais da arquitetura cliente-servidor, apresentando sua definição, funcionamento, vantagens, desvantagens e aplicações práticas no universo da computação.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39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Introdução à </a:t>
            </a:r>
            <a:r>
              <a:rPr lang="en-US" sz="3550" b="1" dirty="0" err="1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Arquitetura</a:t>
            </a: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 </a:t>
            </a:r>
            <a:r>
              <a:rPr lang="en-US" sz="3550" b="1" dirty="0" err="1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Distribuída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930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 vasto mundo da computação, a </a:t>
            </a:r>
            <a:r>
              <a:rPr lang="en-US" sz="1750" b="1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arquitetura de sistemas distribuídos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refere-se a sistemas cujos componentes estão em diferentes máquinas interconectadas, comunicando-se para alcançar um objetivo comum.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69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Dentre os diversos modelos existentes, a arquitetura </a:t>
            </a:r>
            <a:r>
              <a:rPr lang="en-US" sz="1750" b="1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Cliente-Servidor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destaca-se como o modelo mais fundamental e amplamente empregado, servindo como base para a maioria das interações digitais que vivenciamos diariamente.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219" y="481013"/>
            <a:ext cx="6529864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Conceito de Cliente-Servidor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12219" y="1268135"/>
            <a:ext cx="13405961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arquitetura Cliente-Servidor organiza as tarefas entre os </a:t>
            </a:r>
            <a:r>
              <a:rPr lang="en-US" sz="1700" b="1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provedores de recursos/serviços (servidores)</a:t>
            </a: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e os </a:t>
            </a:r>
            <a:r>
              <a:rPr lang="en-US" sz="1700" b="1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solicitantes de serviços (clientes)</a:t>
            </a: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19" y="1814751"/>
            <a:ext cx="13405961" cy="58691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12493" y="4787311"/>
            <a:ext cx="1572289" cy="365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Cliente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88147" y="4604581"/>
            <a:ext cx="1572289" cy="730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Servidor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830110" y="6552278"/>
            <a:ext cx="2858707" cy="292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Máquina que fornece serviço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08" y="6526696"/>
            <a:ext cx="359978" cy="3441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778134" y="3063356"/>
            <a:ext cx="2923678" cy="292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Recebe response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11508445" y="3063356"/>
            <a:ext cx="858830" cy="272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55575A"/>
                </a:solidFill>
                <a:latin typeface="Roboto Condensed Bold" pitchFamily="34" charset="0"/>
                <a:ea typeface="Roboto Condensed Bold" pitchFamily="34" charset="-122"/>
                <a:cs typeface="Roboto Condensed Bold" pitchFamily="34" charset="-120"/>
              </a:rPr>
              <a:t>response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832" y="3011379"/>
            <a:ext cx="364445" cy="3441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10505" y="6526290"/>
            <a:ext cx="2845713" cy="292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Envia request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3247836" y="6526290"/>
            <a:ext cx="708383" cy="272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55575A"/>
                </a:solidFill>
                <a:latin typeface="Roboto Condensed Bold" pitchFamily="34" charset="0"/>
                <a:ea typeface="Roboto Condensed Bold" pitchFamily="34" charset="-122"/>
                <a:cs typeface="Roboto Condensed Bold" pitchFamily="34" charset="-120"/>
              </a:rPr>
              <a:t>request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591" y="6552075"/>
            <a:ext cx="359978" cy="3441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45535" y="3063356"/>
            <a:ext cx="2923678" cy="292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Computador do usuário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126" y="3011379"/>
            <a:ext cx="359978" cy="34414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12219" y="7880628"/>
            <a:ext cx="1340596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 </a:t>
            </a:r>
            <a:r>
              <a:rPr lang="en-US" sz="13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cliente</a:t>
            </a: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inicia a comunicação solicitando um serviço, enquanto o </a:t>
            </a:r>
            <a:r>
              <a:rPr lang="en-US" sz="13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servidor</a:t>
            </a: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aguarda essas requisições, processa-as e envia as respostas apropriadas.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1506"/>
            <a:ext cx="8296989" cy="563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Cliente-Servidor no Dia a Dia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8670" y="1635562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Um cenário comum: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8670" y="2249567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88670" y="2602111"/>
            <a:ext cx="4200763" cy="3048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6" name="Text 4"/>
          <p:cNvSpPr/>
          <p:nvPr/>
        </p:nvSpPr>
        <p:spPr>
          <a:xfrm>
            <a:off x="788670" y="2775704"/>
            <a:ext cx="3100268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1. O Cliente Inicia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88670" y="3262908"/>
            <a:ext cx="4200763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Você abre o navegador (o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cliente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) e digita </a:t>
            </a:r>
            <a:r>
              <a:rPr lang="en-US" sz="1750" u="sng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4699" y="2249567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4699" y="2602111"/>
            <a:ext cx="4200882" cy="3048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0" name="Text 8"/>
          <p:cNvSpPr/>
          <p:nvPr/>
        </p:nvSpPr>
        <p:spPr>
          <a:xfrm>
            <a:off x="5214699" y="2775704"/>
            <a:ext cx="3831550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2. Requisição Enviada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4699" y="3262908"/>
            <a:ext cx="420088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Sua solicitação viaja pela internet até o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servidor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do Google.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848" y="2249567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848" y="2602111"/>
            <a:ext cx="4200882" cy="3048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848" y="2775704"/>
            <a:ext cx="4200882" cy="704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3. Processamento no Servidor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848" y="3614976"/>
            <a:ext cx="420088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servidor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do Google recebe e processa seu pedido para acessar a página inicial.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88670" y="4730234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88670" y="5082778"/>
            <a:ext cx="6413897" cy="3048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8" name="Text 16"/>
          <p:cNvSpPr/>
          <p:nvPr/>
        </p:nvSpPr>
        <p:spPr>
          <a:xfrm>
            <a:off x="788670" y="5256371"/>
            <a:ext cx="3851791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4. Resposta Retornada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88670" y="5743575"/>
            <a:ext cx="6413897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servidor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envia o conteúdo da página (HTML, imagens, etc.) de volta para você.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7833" y="4730234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7833" y="5082778"/>
            <a:ext cx="6413897" cy="3048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22" name="Text 20"/>
          <p:cNvSpPr/>
          <p:nvPr/>
        </p:nvSpPr>
        <p:spPr>
          <a:xfrm>
            <a:off x="7427833" y="5256371"/>
            <a:ext cx="4563904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5. Exibição para o Usuário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7833" y="5743575"/>
            <a:ext cx="641389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Seu navegador exibe a página do Google na sua tela.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88670" y="6887051"/>
            <a:ext cx="13053060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Pense em um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restaurante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: você é o cliente que faz o pedido ao garçom (rede). O garçom leva o pedido à cozinha (servidor), que o prepara. A comida pronta é a resposta, trazida de volta pelo garçom.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803" y="655439"/>
            <a:ext cx="11240333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Vantagens da Arquitetura Cliente-Servidor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23" y="1700808"/>
            <a:ext cx="4289584" cy="243709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08" y="1700808"/>
            <a:ext cx="4289584" cy="243709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393" y="1700808"/>
            <a:ext cx="4289584" cy="243709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710803" y="4497824"/>
            <a:ext cx="4267557" cy="3076337"/>
          </a:xfrm>
          <a:prstGeom prst="roundRect">
            <a:avLst>
              <a:gd name="adj" fmla="val 990"/>
            </a:avLst>
          </a:prstGeom>
          <a:solidFill>
            <a:srgbClr val="D8D9D2"/>
          </a:solidFill>
          <a:ln/>
        </p:spPr>
      </p:sp>
      <p:sp>
        <p:nvSpPr>
          <p:cNvPr id="7" name="Shape 2"/>
          <p:cNvSpPr/>
          <p:nvPr/>
        </p:nvSpPr>
        <p:spPr>
          <a:xfrm>
            <a:off x="913805" y="4700826"/>
            <a:ext cx="609243" cy="609243"/>
          </a:xfrm>
          <a:prstGeom prst="roundRect">
            <a:avLst>
              <a:gd name="adj" fmla="val 15007289"/>
            </a:avLst>
          </a:prstGeom>
          <a:solidFill>
            <a:srgbClr val="C8CAC1"/>
          </a:solidFill>
          <a:ln/>
        </p:spPr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326" y="4834057"/>
            <a:ext cx="274082" cy="3426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13805" y="5513070"/>
            <a:ext cx="3861554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Simplicidade de Implementação</a:t>
            </a:r>
            <a:endParaRPr lang="en-US" sz="2350" dirty="0"/>
          </a:p>
        </p:txBody>
      </p:sp>
      <p:sp>
        <p:nvSpPr>
          <p:cNvPr id="10" name="Text 4"/>
          <p:cNvSpPr/>
          <p:nvPr/>
        </p:nvSpPr>
        <p:spPr>
          <a:xfrm>
            <a:off x="913805" y="6396395"/>
            <a:ext cx="3861554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divisão clara de funções facilita o desenvolvimento e a compreensão do sistema.</a:t>
            </a:r>
            <a:endParaRPr lang="en-US" sz="1550" dirty="0"/>
          </a:p>
        </p:txBody>
      </p:sp>
      <p:sp>
        <p:nvSpPr>
          <p:cNvPr id="11" name="Shape 5"/>
          <p:cNvSpPr/>
          <p:nvPr/>
        </p:nvSpPr>
        <p:spPr>
          <a:xfrm>
            <a:off x="5181362" y="4497824"/>
            <a:ext cx="4267557" cy="3076337"/>
          </a:xfrm>
          <a:prstGeom prst="roundRect">
            <a:avLst>
              <a:gd name="adj" fmla="val 990"/>
            </a:avLst>
          </a:prstGeom>
          <a:solidFill>
            <a:srgbClr val="D8D9D2"/>
          </a:solidFill>
          <a:ln/>
        </p:spPr>
      </p:sp>
      <p:sp>
        <p:nvSpPr>
          <p:cNvPr id="12" name="Shape 6"/>
          <p:cNvSpPr/>
          <p:nvPr/>
        </p:nvSpPr>
        <p:spPr>
          <a:xfrm>
            <a:off x="5384363" y="4700826"/>
            <a:ext cx="609243" cy="609243"/>
          </a:xfrm>
          <a:prstGeom prst="roundRect">
            <a:avLst>
              <a:gd name="adj" fmla="val 15007289"/>
            </a:avLst>
          </a:prstGeom>
          <a:solidFill>
            <a:srgbClr val="C8CAC1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1884" y="4834057"/>
            <a:ext cx="274082" cy="342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384363" y="5513070"/>
            <a:ext cx="3861554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Centralização de Dados e Controle</a:t>
            </a:r>
            <a:endParaRPr lang="en-US" sz="2350" dirty="0"/>
          </a:p>
        </p:txBody>
      </p:sp>
      <p:sp>
        <p:nvSpPr>
          <p:cNvPr id="15" name="Text 8"/>
          <p:cNvSpPr/>
          <p:nvPr/>
        </p:nvSpPr>
        <p:spPr>
          <a:xfrm>
            <a:off x="5384363" y="6396395"/>
            <a:ext cx="3861554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Permite que os dados e as operações mais críticas sejam gerenciados de um único ponto, facilitando a segurança e a consistência.</a:t>
            </a:r>
            <a:endParaRPr lang="en-US" sz="1550" dirty="0"/>
          </a:p>
        </p:txBody>
      </p:sp>
      <p:sp>
        <p:nvSpPr>
          <p:cNvPr id="16" name="Shape 9"/>
          <p:cNvSpPr/>
          <p:nvPr/>
        </p:nvSpPr>
        <p:spPr>
          <a:xfrm>
            <a:off x="9651921" y="4497824"/>
            <a:ext cx="4267676" cy="3076337"/>
          </a:xfrm>
          <a:prstGeom prst="roundRect">
            <a:avLst>
              <a:gd name="adj" fmla="val 990"/>
            </a:avLst>
          </a:prstGeom>
          <a:solidFill>
            <a:srgbClr val="D8D9D2"/>
          </a:solidFill>
          <a:ln/>
        </p:spPr>
      </p:sp>
      <p:sp>
        <p:nvSpPr>
          <p:cNvPr id="17" name="Shape 10"/>
          <p:cNvSpPr/>
          <p:nvPr/>
        </p:nvSpPr>
        <p:spPr>
          <a:xfrm>
            <a:off x="9854922" y="4700826"/>
            <a:ext cx="609243" cy="609243"/>
          </a:xfrm>
          <a:prstGeom prst="roundRect">
            <a:avLst>
              <a:gd name="adj" fmla="val 15007289"/>
            </a:avLst>
          </a:prstGeom>
          <a:solidFill>
            <a:srgbClr val="C8CAC1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2443" y="4834057"/>
            <a:ext cx="274082" cy="34266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854922" y="5513070"/>
            <a:ext cx="3430310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Fácil Manutenção</a:t>
            </a:r>
            <a:endParaRPr lang="en-US" sz="2350" dirty="0"/>
          </a:p>
        </p:txBody>
      </p:sp>
      <p:sp>
        <p:nvSpPr>
          <p:cNvPr id="20" name="Text 12"/>
          <p:cNvSpPr/>
          <p:nvPr/>
        </p:nvSpPr>
        <p:spPr>
          <a:xfrm>
            <a:off x="9854922" y="6015633"/>
            <a:ext cx="3861673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Atualizações e reparos podem ser feitos no servidor sem afetar diretamente os clientes.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366" y="962858"/>
            <a:ext cx="7855267" cy="920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Desvantagens da Arquitetura Cliente-Servidor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44366" y="2090499"/>
            <a:ext cx="785526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Apesar de suas vantagens, o modelo Cliente-Servidor apresenta alguns desafios importantes: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4366" y="2591991"/>
            <a:ext cx="3835598" cy="2392561"/>
          </a:xfrm>
          <a:prstGeom prst="roundRect">
            <a:avLst>
              <a:gd name="adj" fmla="val 4586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1506" y="2591991"/>
            <a:ext cx="91440" cy="2392561"/>
          </a:xfrm>
          <a:prstGeom prst="roundRect">
            <a:avLst>
              <a:gd name="adj" fmla="val 30204"/>
            </a:avLst>
          </a:prstGeom>
          <a:solidFill>
            <a:srgbClr val="C8CAC1"/>
          </a:solidFill>
          <a:ln/>
        </p:spPr>
      </p:sp>
      <p:sp>
        <p:nvSpPr>
          <p:cNvPr id="7" name="Text 4"/>
          <p:cNvSpPr/>
          <p:nvPr/>
        </p:nvSpPr>
        <p:spPr>
          <a:xfrm>
            <a:off x="919877" y="2798921"/>
            <a:ext cx="3353157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Ponto Único de Falha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19877" y="3599855"/>
            <a:ext cx="3353157" cy="883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 o servidor principal falhar, todos os clientes conectados perdem o acesso aos serviços, comprometendo a disponibilidade.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664035" y="2591991"/>
            <a:ext cx="3835598" cy="2392561"/>
          </a:xfrm>
          <a:prstGeom prst="roundRect">
            <a:avLst>
              <a:gd name="adj" fmla="val 4586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41175" y="2591991"/>
            <a:ext cx="91440" cy="2392561"/>
          </a:xfrm>
          <a:prstGeom prst="roundRect">
            <a:avLst>
              <a:gd name="adj" fmla="val 30204"/>
            </a:avLst>
          </a:prstGeom>
          <a:solidFill>
            <a:srgbClr val="C8CAC1"/>
          </a:solidFill>
          <a:ln/>
        </p:spPr>
      </p:sp>
      <p:sp>
        <p:nvSpPr>
          <p:cNvPr id="11" name="Text 8"/>
          <p:cNvSpPr/>
          <p:nvPr/>
        </p:nvSpPr>
        <p:spPr>
          <a:xfrm>
            <a:off x="4939546" y="2798921"/>
            <a:ext cx="3353157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Limitações de Escalabilidade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4939546" y="3599855"/>
            <a:ext cx="3353157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Um servidor pode ficar sobrecarregado com muitas requisições simultâneas, afetando o desempenho e a capacidade de resposta do sistema.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44366" y="5168622"/>
            <a:ext cx="3835598" cy="2098119"/>
          </a:xfrm>
          <a:prstGeom prst="roundRect">
            <a:avLst>
              <a:gd name="adj" fmla="val 5230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1506" y="5168622"/>
            <a:ext cx="91440" cy="2098119"/>
          </a:xfrm>
          <a:prstGeom prst="roundRect">
            <a:avLst>
              <a:gd name="adj" fmla="val 30204"/>
            </a:avLst>
          </a:prstGeom>
          <a:solidFill>
            <a:srgbClr val="C8CAC1"/>
          </a:solidFill>
          <a:ln/>
        </p:spPr>
      </p:sp>
      <p:sp>
        <p:nvSpPr>
          <p:cNvPr id="15" name="Text 12"/>
          <p:cNvSpPr/>
          <p:nvPr/>
        </p:nvSpPr>
        <p:spPr>
          <a:xfrm>
            <a:off x="919877" y="5375553"/>
            <a:ext cx="3353157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Dependência da Rede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919877" y="6176486"/>
            <a:ext cx="3353157" cy="883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comunicação entre cliente e servidor exige uma conexão de rede confiável. Problemas na rede podem interromper o serviço.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67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115" y="3168015"/>
            <a:ext cx="13176171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Aplicações Reais da Arquitetura Cliente-Servidor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27115" y="4440317"/>
            <a:ext cx="1317617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onipresença da arquitetura Cliente-Servidor pode ser observada em diversos contextos do nosso cotidiano e do mundo corporativo: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15" y="5006340"/>
            <a:ext cx="623173" cy="6231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7115" y="5889188"/>
            <a:ext cx="403490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Websites e Redes Sociais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27115" y="6338292"/>
            <a:ext cx="4218861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Plataformas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err="1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operam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com servidores massivos que entregam conteúdo para bilhões de usuários-cliente.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651" y="5006340"/>
            <a:ext cx="623173" cy="6231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05651" y="5889188"/>
            <a:ext cx="363509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Aplicações Bancárias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205651" y="6338292"/>
            <a:ext cx="4218980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Transações financeiras, saldos e extratos são gerenciados por servidores centrais que garantem a segurança e integridade dos dados.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306" y="5006340"/>
            <a:ext cx="623173" cy="6231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84306" y="5889188"/>
            <a:ext cx="4218980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Sistemas Corporativos (ERP/CRM)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684306" y="6662857"/>
            <a:ext cx="4218980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Softwares de gestão empresarial centralizam informações e processos, acessíveis pelos colaboradores através de clientes específicos.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5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357" y="3474006"/>
            <a:ext cx="11015901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Conclusão: O Legado do Cliente-Servidor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757357" y="4258270"/>
            <a:ext cx="1311568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arquitetura Cliente-Servidor continua sendo um pilar fundamental da computação moderna.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7357" y="4847868"/>
            <a:ext cx="1311568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Essência:</a:t>
            </a: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Divisão de tarefas entre quem pede (</a:t>
            </a:r>
            <a:r>
              <a:rPr lang="en-US" sz="17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cliente</a:t>
            </a: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) e quem fornece (</a:t>
            </a:r>
            <a:r>
              <a:rPr lang="en-US" sz="17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servidor</a:t>
            </a: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).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7357" y="5269825"/>
            <a:ext cx="1311568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Importância:</a:t>
            </a: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Base para a internet, aplicações corporativas e serviços digitais que usamos diariamente.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7357" y="5691783"/>
            <a:ext cx="1311568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Relevância:</a:t>
            </a: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Mesmo com o surgimento de novas arquiteturas, seus princípios são aplicados e adaptados em sistemas distribuídos complexos.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81921" y="6524744"/>
            <a:ext cx="12791123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"Mesmo sendo um modelo simples, o Cliente-Servidor ainda é a base de muitos sistemas modernos, provando sua resiliência e adaptabilidade ao longo do tempo."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57357" y="6281380"/>
            <a:ext cx="30480" cy="1179195"/>
          </a:xfrm>
          <a:prstGeom prst="rect">
            <a:avLst/>
          </a:prstGeom>
          <a:solidFill>
            <a:srgbClr val="1E1E1A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666</Words>
  <Application>Microsoft Office PowerPoint</Application>
  <PresentationFormat>Personalizar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Roboto Condensed Bold</vt:lpstr>
      <vt:lpstr>Hubot Sans Light</vt:lpstr>
      <vt:lpstr>Hubot Sans Bold</vt:lpstr>
      <vt:lpstr>Arial</vt:lpstr>
      <vt:lpstr>Calibri</vt:lpstr>
      <vt:lpstr>Roboto Condensed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USER</cp:lastModifiedBy>
  <cp:revision>2</cp:revision>
  <dcterms:created xsi:type="dcterms:W3CDTF">2025-09-20T18:54:06Z</dcterms:created>
  <dcterms:modified xsi:type="dcterms:W3CDTF">2025-09-22T22:31:06Z</dcterms:modified>
</cp:coreProperties>
</file>